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73" r:id="rId1"/>
  </p:sldMasterIdLst>
  <p:sldIdLst>
    <p:sldId id="257" r:id="rId2"/>
    <p:sldId id="258" r:id="rId3"/>
    <p:sldId id="259" r:id="rId4"/>
    <p:sldId id="260" r:id="rId5"/>
    <p:sldId id="261" r:id="rId6"/>
    <p:sldId id="262"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t>3/7/2022</a:t>
            </a:fld>
            <a:endParaRPr lang="en-US" dirty="0"/>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dirty="0"/>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41477701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t>3/7/2022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21537087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grpSp>
        <p:nvGrpSpPr>
          <p:cNvPr id="16" name="Group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Straight Connector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en-US" smtClean="0"/>
              <a:t>3/7/2022</a:t>
            </a:fld>
            <a:endParaRPr lang="en-US" dirty="0"/>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6060714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3/7/2022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27446721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A7F15D8-96D1-4781-BC50-CA8A088B2FE4}" type="datetime1">
              <a:rPr lang="en-US" smtClean="0"/>
              <a:t>3/7/2022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29299607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3/7/2022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2667413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3/7/2022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907247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t>3/7/2022</a:t>
            </a:fld>
            <a:endParaRPr lang="en-US"/>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a:p>
        </p:txBody>
      </p:sp>
    </p:spTree>
    <p:extLst>
      <p:ext uri="{BB962C8B-B14F-4D97-AF65-F5344CB8AC3E}">
        <p14:creationId xmlns:p14="http://schemas.microsoft.com/office/powerpoint/2010/main" val="24886021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pPr/>
              <a:t>3/7/2022</a:t>
            </a:fld>
            <a:endParaRPr lang="en-US" dirty="0"/>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lang="en-US" dirty="0"/>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t>‹#›</a:t>
            </a:fld>
            <a:endParaRPr lang="en-US"/>
          </a:p>
        </p:txBody>
      </p:sp>
      <p:sp>
        <p:nvSpPr>
          <p:cNvPr id="12" name="Rectangle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6782230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4F40B7-36AB-4376-BE14-EF7004D79BB9}" type="datetime1">
              <a:rPr lang="en-US" smtClean="0"/>
              <a:t>3/7/2022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40233299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87CAB8-DCAE-46A5-AADA-B3FAD11A54E0}" type="datetime1">
              <a:rPr lang="en-US" smtClean="0"/>
              <a:t>3/7/2022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15100734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F6FA2B21-3FCD-4721-B95C-427943F61125}" type="datetime1">
              <a:rPr lang="en-US" smtClean="0"/>
              <a:t>3/7/2022</a:t>
            </a:fld>
            <a:endParaRPr lang="en-US"/>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80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34B7E4EF-A1BD-40F4-AB7B-04F084DD991D}" type="slidenum">
              <a:rPr lang="en-US" smtClean="0"/>
              <a:t>‹#›</a:t>
            </a:fld>
            <a:endParaRPr lang="en-US"/>
          </a:p>
        </p:txBody>
      </p:sp>
    </p:spTree>
    <p:extLst>
      <p:ext uri="{BB962C8B-B14F-4D97-AF65-F5344CB8AC3E}">
        <p14:creationId xmlns:p14="http://schemas.microsoft.com/office/powerpoint/2010/main" val="3811577630"/>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65" r:id="rId5"/>
    <p:sldLayoutId id="2147483671" r:id="rId6"/>
    <p:sldLayoutId id="2147483672" r:id="rId7"/>
    <p:sldLayoutId id="2147483662" r:id="rId8"/>
    <p:sldLayoutId id="2147483663" r:id="rId9"/>
    <p:sldLayoutId id="2147483664" r:id="rId10"/>
    <p:sldLayoutId id="2147483666" r:id="rId11"/>
  </p:sldLayoutIdLst>
  <p:hf sldNum="0" hdr="0" ftr="0" dt="0"/>
  <p:txStyles>
    <p:titleStyle>
      <a:lvl1pPr algn="l" defTabSz="914400" rtl="0" eaLnBrk="1" latinLnBrk="0" hangingPunct="1">
        <a:lnSpc>
          <a:spcPct val="90000"/>
        </a:lnSpc>
        <a:spcBef>
          <a:spcPct val="0"/>
        </a:spcBef>
        <a:buNone/>
        <a:defRPr lang="en-US" sz="4000" i="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5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hyperlink" Target="https://www.youtube.com/watch?v=Uf-mOCN7rUU"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3B467-088C-4F3D-A9A7-105C4E1E20CD}"/>
              </a:ext>
            </a:extLst>
          </p:cNvPr>
          <p:cNvSpPr>
            <a:spLocks noGrp="1"/>
          </p:cNvSpPr>
          <p:nvPr>
            <p:ph type="ctrTitle"/>
          </p:nvPr>
        </p:nvSpPr>
        <p:spPr>
          <a:xfrm>
            <a:off x="1276055" y="2350017"/>
            <a:ext cx="4775075" cy="1630906"/>
          </a:xfrm>
        </p:spPr>
        <p:txBody>
          <a:bodyPr>
            <a:normAutofit/>
          </a:bodyPr>
          <a:lstStyle/>
          <a:p>
            <a:r>
              <a:rPr lang="en-US" sz="4400" dirty="0">
                <a:solidFill>
                  <a:schemeClr val="tx1"/>
                </a:solidFill>
              </a:rPr>
              <a:t>Phenotypic Variation</a:t>
            </a:r>
          </a:p>
        </p:txBody>
      </p:sp>
      <p:sp>
        <p:nvSpPr>
          <p:cNvPr id="3" name="Subtitle 2">
            <a:extLst>
              <a:ext uri="{FF2B5EF4-FFF2-40B4-BE49-F238E27FC236}">
                <a16:creationId xmlns:a16="http://schemas.microsoft.com/office/drawing/2014/main" id="{C8722DDC-8EEE-4A06-8DFE-B44871EAA2CF}"/>
              </a:ext>
            </a:extLst>
          </p:cNvPr>
          <p:cNvSpPr>
            <a:spLocks noGrp="1"/>
          </p:cNvSpPr>
          <p:nvPr>
            <p:ph type="subTitle" idx="1"/>
          </p:nvPr>
        </p:nvSpPr>
        <p:spPr>
          <a:xfrm>
            <a:off x="1276055" y="3990546"/>
            <a:ext cx="4775075" cy="559656"/>
          </a:xfrm>
        </p:spPr>
        <p:txBody>
          <a:bodyPr>
            <a:normAutofit/>
          </a:bodyPr>
          <a:lstStyle/>
          <a:p>
            <a:endParaRPr lang="en-US" dirty="0">
              <a:solidFill>
                <a:schemeClr val="tx1"/>
              </a:solidFill>
            </a:endParaRPr>
          </a:p>
        </p:txBody>
      </p:sp>
      <p:pic>
        <p:nvPicPr>
          <p:cNvPr id="4" name="Picture 3">
            <a:extLst>
              <a:ext uri="{FF2B5EF4-FFF2-40B4-BE49-F238E27FC236}">
                <a16:creationId xmlns:a16="http://schemas.microsoft.com/office/drawing/2014/main" id="{692711EC-59D6-4392-B206-0E29956B88AE}"/>
              </a:ext>
            </a:extLst>
          </p:cNvPr>
          <p:cNvPicPr>
            <a:picLocks noChangeAspect="1"/>
          </p:cNvPicPr>
          <p:nvPr/>
        </p:nvPicPr>
        <p:blipFill>
          <a:blip r:embed="rId2"/>
          <a:stretch>
            <a:fillRect/>
          </a:stretch>
        </p:blipFill>
        <p:spPr>
          <a:xfrm>
            <a:off x="6140872" y="2279397"/>
            <a:ext cx="5692680" cy="4264015"/>
          </a:xfrm>
          <a:prstGeom prst="rect">
            <a:avLst/>
          </a:prstGeom>
        </p:spPr>
      </p:pic>
    </p:spTree>
    <p:extLst>
      <p:ext uri="{BB962C8B-B14F-4D97-AF65-F5344CB8AC3E}">
        <p14:creationId xmlns:p14="http://schemas.microsoft.com/office/powerpoint/2010/main" val="1736693185"/>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picture containing fabric, table, red, covered&#10;&#10;Description automatically generated">
            <a:extLst>
              <a:ext uri="{FF2B5EF4-FFF2-40B4-BE49-F238E27FC236}">
                <a16:creationId xmlns:a16="http://schemas.microsoft.com/office/drawing/2014/main" id="{5C002EE5-E4FF-463C-8DAA-9AC0B6D407FF}"/>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3259455" y="1686025"/>
            <a:ext cx="7966173" cy="4480974"/>
          </a:xfrm>
          <a:prstGeom prst="rect">
            <a:avLst/>
          </a:prstGeom>
        </p:spPr>
      </p:pic>
      <p:sp>
        <p:nvSpPr>
          <p:cNvPr id="2" name="Title 1">
            <a:extLst>
              <a:ext uri="{FF2B5EF4-FFF2-40B4-BE49-F238E27FC236}">
                <a16:creationId xmlns:a16="http://schemas.microsoft.com/office/drawing/2014/main" id="{92C9295F-E638-4F61-AFE2-CF3E40556031}"/>
              </a:ext>
            </a:extLst>
          </p:cNvPr>
          <p:cNvSpPr>
            <a:spLocks noGrp="1"/>
          </p:cNvSpPr>
          <p:nvPr>
            <p:ph type="title"/>
          </p:nvPr>
        </p:nvSpPr>
        <p:spPr>
          <a:xfrm>
            <a:off x="1870745" y="642594"/>
            <a:ext cx="9588439" cy="1152650"/>
          </a:xfrm>
        </p:spPr>
        <p:txBody>
          <a:bodyPr>
            <a:noAutofit/>
          </a:bodyPr>
          <a:lstStyle/>
          <a:p>
            <a:r>
              <a:rPr lang="en-US" sz="3600" b="1" dirty="0">
                <a:solidFill>
                  <a:schemeClr val="tx1"/>
                </a:solidFill>
              </a:rPr>
              <a:t>Using this diagram to identify which bird can fly but does not perch on trees or roost.</a:t>
            </a:r>
            <a:endParaRPr lang="en-US" sz="3600" dirty="0">
              <a:solidFill>
                <a:schemeClr val="tx1"/>
              </a:solidFill>
            </a:endParaRPr>
          </a:p>
        </p:txBody>
      </p:sp>
      <p:pic>
        <p:nvPicPr>
          <p:cNvPr id="3" name="Picture 2">
            <a:extLst>
              <a:ext uri="{FF2B5EF4-FFF2-40B4-BE49-F238E27FC236}">
                <a16:creationId xmlns:a16="http://schemas.microsoft.com/office/drawing/2014/main" id="{A7A75398-6E5E-4872-97C2-7F926109D4A5}"/>
              </a:ext>
            </a:extLst>
          </p:cNvPr>
          <p:cNvPicPr>
            <a:picLocks noChangeAspect="1"/>
          </p:cNvPicPr>
          <p:nvPr/>
        </p:nvPicPr>
        <p:blipFill>
          <a:blip r:embed="rId3"/>
          <a:stretch>
            <a:fillRect/>
          </a:stretch>
        </p:blipFill>
        <p:spPr>
          <a:xfrm>
            <a:off x="3847751" y="2220848"/>
            <a:ext cx="7013859" cy="3366219"/>
          </a:xfrm>
          <a:prstGeom prst="rect">
            <a:avLst/>
          </a:prstGeom>
        </p:spPr>
      </p:pic>
      <p:sp>
        <p:nvSpPr>
          <p:cNvPr id="7" name="Rectangle 6">
            <a:extLst>
              <a:ext uri="{FF2B5EF4-FFF2-40B4-BE49-F238E27FC236}">
                <a16:creationId xmlns:a16="http://schemas.microsoft.com/office/drawing/2014/main" id="{5D6DC8DE-3C8E-48BF-A8AC-A4A40ECA3186}"/>
              </a:ext>
            </a:extLst>
          </p:cNvPr>
          <p:cNvSpPr/>
          <p:nvPr/>
        </p:nvSpPr>
        <p:spPr>
          <a:xfrm>
            <a:off x="699083" y="4506700"/>
            <a:ext cx="6096000" cy="2031325"/>
          </a:xfrm>
          <a:prstGeom prst="rect">
            <a:avLst/>
          </a:prstGeom>
        </p:spPr>
        <p:txBody>
          <a:bodyPr>
            <a:spAutoFit/>
          </a:bodyPr>
          <a:lstStyle/>
          <a:p>
            <a:pPr marL="342900" indent="-342900">
              <a:buAutoNum type="alphaLcPeriod"/>
            </a:pPr>
            <a:r>
              <a:rPr lang="en-US" sz="3600" dirty="0"/>
              <a:t>Emu</a:t>
            </a:r>
          </a:p>
          <a:p>
            <a:pPr marL="342900" indent="-342900">
              <a:buAutoNum type="alphaLcPeriod"/>
            </a:pPr>
            <a:r>
              <a:rPr lang="en-US" sz="3600" dirty="0"/>
              <a:t>Crane</a:t>
            </a:r>
          </a:p>
          <a:p>
            <a:pPr marL="342900" indent="-342900">
              <a:buAutoNum type="alphaLcPeriod"/>
            </a:pPr>
            <a:r>
              <a:rPr lang="en-US" sz="3600" dirty="0"/>
              <a:t>Vulture</a:t>
            </a:r>
          </a:p>
          <a:p>
            <a:r>
              <a:rPr lang="en-US" dirty="0"/>
              <a:t> </a:t>
            </a:r>
          </a:p>
        </p:txBody>
      </p:sp>
      <p:sp>
        <p:nvSpPr>
          <p:cNvPr id="8" name="TextBox 7">
            <a:extLst>
              <a:ext uri="{FF2B5EF4-FFF2-40B4-BE49-F238E27FC236}">
                <a16:creationId xmlns:a16="http://schemas.microsoft.com/office/drawing/2014/main" id="{3764C556-F37E-4B07-8954-9315FF8E0456}"/>
              </a:ext>
            </a:extLst>
          </p:cNvPr>
          <p:cNvSpPr txBox="1"/>
          <p:nvPr/>
        </p:nvSpPr>
        <p:spPr>
          <a:xfrm>
            <a:off x="434741" y="374904"/>
            <a:ext cx="1754786" cy="646331"/>
          </a:xfrm>
          <a:prstGeom prst="rect">
            <a:avLst/>
          </a:prstGeom>
          <a:noFill/>
        </p:spPr>
        <p:txBody>
          <a:bodyPr wrap="square" rtlCol="0">
            <a:spAutoFit/>
          </a:bodyPr>
          <a:lstStyle/>
          <a:p>
            <a:r>
              <a:rPr lang="en-US" sz="3600" dirty="0"/>
              <a:t>DQ</a:t>
            </a:r>
          </a:p>
        </p:txBody>
      </p:sp>
      <p:sp>
        <p:nvSpPr>
          <p:cNvPr id="9" name="Flowchart: Connector 8">
            <a:extLst>
              <a:ext uri="{FF2B5EF4-FFF2-40B4-BE49-F238E27FC236}">
                <a16:creationId xmlns:a16="http://schemas.microsoft.com/office/drawing/2014/main" id="{1EC049D1-7C91-4278-ABF1-F10F212AD44E}"/>
              </a:ext>
            </a:extLst>
          </p:cNvPr>
          <p:cNvSpPr/>
          <p:nvPr/>
        </p:nvSpPr>
        <p:spPr>
          <a:xfrm>
            <a:off x="699083" y="5192784"/>
            <a:ext cx="457200" cy="457200"/>
          </a:xfrm>
          <a:prstGeom prst="flowChartConnector">
            <a:avLst/>
          </a:pr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160103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randombar(horizont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9A232-7A71-4E31-B818-D185C417B504}"/>
              </a:ext>
            </a:extLst>
          </p:cNvPr>
          <p:cNvSpPr>
            <a:spLocks noGrp="1"/>
          </p:cNvSpPr>
          <p:nvPr>
            <p:ph type="ctrTitle"/>
          </p:nvPr>
        </p:nvSpPr>
        <p:spPr/>
        <p:txBody>
          <a:bodyPr/>
          <a:lstStyle/>
          <a:p>
            <a:r>
              <a:rPr lang="en-US" dirty="0"/>
              <a:t>Quiz in </a:t>
            </a:r>
            <a:r>
              <a:rPr lang="en-US" dirty="0" err="1"/>
              <a:t>Masteryconnect</a:t>
            </a:r>
            <a:endParaRPr lang="en-US" dirty="0"/>
          </a:p>
        </p:txBody>
      </p:sp>
      <p:sp>
        <p:nvSpPr>
          <p:cNvPr id="3" name="Subtitle 2">
            <a:extLst>
              <a:ext uri="{FF2B5EF4-FFF2-40B4-BE49-F238E27FC236}">
                <a16:creationId xmlns:a16="http://schemas.microsoft.com/office/drawing/2014/main" id="{B0CB00EB-F90D-4385-825B-93D61556A51E}"/>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8052048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50B65-CFE9-4405-935D-3F88CC5D23D0}"/>
              </a:ext>
            </a:extLst>
          </p:cNvPr>
          <p:cNvSpPr>
            <a:spLocks noGrp="1"/>
          </p:cNvSpPr>
          <p:nvPr>
            <p:ph type="ctrTitle"/>
          </p:nvPr>
        </p:nvSpPr>
        <p:spPr/>
        <p:txBody>
          <a:bodyPr/>
          <a:lstStyle/>
          <a:p>
            <a:r>
              <a:rPr lang="en-US" dirty="0"/>
              <a:t>Notebook check in teams</a:t>
            </a:r>
          </a:p>
        </p:txBody>
      </p:sp>
      <p:sp>
        <p:nvSpPr>
          <p:cNvPr id="3" name="Subtitle 2">
            <a:extLst>
              <a:ext uri="{FF2B5EF4-FFF2-40B4-BE49-F238E27FC236}">
                <a16:creationId xmlns:a16="http://schemas.microsoft.com/office/drawing/2014/main" id="{169857D1-AB87-4339-90A1-91AA1ED3E99E}"/>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3685958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fabric, table, red, covered&#10;&#10;Description automatically generated">
            <a:extLst>
              <a:ext uri="{FF2B5EF4-FFF2-40B4-BE49-F238E27FC236}">
                <a16:creationId xmlns:a16="http://schemas.microsoft.com/office/drawing/2014/main" id="{2F4003D3-DCCD-477D-9F7B-D53953E39109}"/>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753438" y="423807"/>
            <a:ext cx="10685125" cy="6010385"/>
          </a:xfrm>
          <a:prstGeom prst="rect">
            <a:avLst/>
          </a:prstGeom>
        </p:spPr>
      </p:pic>
      <p:pic>
        <p:nvPicPr>
          <p:cNvPr id="5" name="Picture 4">
            <a:extLst>
              <a:ext uri="{FF2B5EF4-FFF2-40B4-BE49-F238E27FC236}">
                <a16:creationId xmlns:a16="http://schemas.microsoft.com/office/drawing/2014/main" id="{60C0A784-6D83-4E74-B969-891323B327B4}"/>
              </a:ext>
            </a:extLst>
          </p:cNvPr>
          <p:cNvPicPr>
            <a:picLocks noChangeAspect="1"/>
          </p:cNvPicPr>
          <p:nvPr/>
        </p:nvPicPr>
        <p:blipFill>
          <a:blip r:embed="rId3"/>
          <a:stretch>
            <a:fillRect/>
          </a:stretch>
        </p:blipFill>
        <p:spPr>
          <a:xfrm>
            <a:off x="5423583" y="627614"/>
            <a:ext cx="6014979" cy="5941139"/>
          </a:xfrm>
          <a:prstGeom prst="rect">
            <a:avLst/>
          </a:prstGeom>
        </p:spPr>
      </p:pic>
      <p:sp>
        <p:nvSpPr>
          <p:cNvPr id="6" name="TextBox 5">
            <a:extLst>
              <a:ext uri="{FF2B5EF4-FFF2-40B4-BE49-F238E27FC236}">
                <a16:creationId xmlns:a16="http://schemas.microsoft.com/office/drawing/2014/main" id="{42AC083C-97C8-4CF1-8D9B-09F1F6579E9A}"/>
              </a:ext>
            </a:extLst>
          </p:cNvPr>
          <p:cNvSpPr txBox="1"/>
          <p:nvPr/>
        </p:nvSpPr>
        <p:spPr>
          <a:xfrm>
            <a:off x="1019947" y="2578254"/>
            <a:ext cx="3825551" cy="1200329"/>
          </a:xfrm>
          <a:prstGeom prst="rect">
            <a:avLst/>
          </a:prstGeom>
          <a:noFill/>
        </p:spPr>
        <p:txBody>
          <a:bodyPr wrap="square" rtlCol="0">
            <a:spAutoFit/>
          </a:bodyPr>
          <a:lstStyle/>
          <a:p>
            <a:r>
              <a:rPr lang="en-US" sz="3600" dirty="0">
                <a:solidFill>
                  <a:schemeClr val="bg1"/>
                </a:solidFill>
                <a:hlinkClick r:id="rId4"/>
              </a:rPr>
              <a:t>Peppered Moth Video</a:t>
            </a:r>
            <a:endParaRPr lang="en-US" sz="3600" dirty="0">
              <a:solidFill>
                <a:schemeClr val="bg1"/>
              </a:solidFill>
            </a:endParaRPr>
          </a:p>
        </p:txBody>
      </p:sp>
    </p:spTree>
    <p:extLst>
      <p:ext uri="{BB962C8B-B14F-4D97-AF65-F5344CB8AC3E}">
        <p14:creationId xmlns:p14="http://schemas.microsoft.com/office/powerpoint/2010/main" val="407419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4027A3A-4334-4294-92C9-9914EB8ACFD8}"/>
              </a:ext>
            </a:extLst>
          </p:cNvPr>
          <p:cNvSpPr txBox="1"/>
          <p:nvPr/>
        </p:nvSpPr>
        <p:spPr>
          <a:xfrm>
            <a:off x="578839" y="520117"/>
            <a:ext cx="11174137" cy="646331"/>
          </a:xfrm>
          <a:prstGeom prst="rect">
            <a:avLst/>
          </a:prstGeom>
          <a:noFill/>
        </p:spPr>
        <p:txBody>
          <a:bodyPr wrap="square" rtlCol="0">
            <a:spAutoFit/>
          </a:bodyPr>
          <a:lstStyle/>
          <a:p>
            <a:r>
              <a:rPr lang="en-US" dirty="0"/>
              <a:t>Choose one of the following scenarios and complete the activity as listed.  These are at your lab table to choose from. Complete this on a piece of notebook paper and turn in when you are finished.  </a:t>
            </a:r>
          </a:p>
        </p:txBody>
      </p:sp>
      <p:sp>
        <p:nvSpPr>
          <p:cNvPr id="3" name="Rectangle 2">
            <a:extLst>
              <a:ext uri="{FF2B5EF4-FFF2-40B4-BE49-F238E27FC236}">
                <a16:creationId xmlns:a16="http://schemas.microsoft.com/office/drawing/2014/main" id="{6C3C5464-860A-4E1B-B4CB-8E0F4B1835FC}"/>
              </a:ext>
            </a:extLst>
          </p:cNvPr>
          <p:cNvSpPr/>
          <p:nvPr/>
        </p:nvSpPr>
        <p:spPr>
          <a:xfrm>
            <a:off x="436228" y="1451295"/>
            <a:ext cx="3436690" cy="4447243"/>
          </a:xfrm>
          <a:prstGeom prst="rect">
            <a:avLst/>
          </a:prstGeom>
        </p:spPr>
        <p:txBody>
          <a:bodyPr wrap="square">
            <a:spAutoFit/>
          </a:bodyPr>
          <a:lstStyle/>
          <a:p>
            <a:pPr marL="228600" marR="0">
              <a:lnSpc>
                <a:spcPct val="107000"/>
              </a:lnSpc>
              <a:spcBef>
                <a:spcPts val="0"/>
              </a:spcBef>
              <a:spcAft>
                <a:spcPts val="800"/>
              </a:spcAft>
            </a:pPr>
            <a:r>
              <a:rPr lang="en-US" sz="1000" dirty="0">
                <a:latin typeface="Calibri" panose="020F0502020204030204" pitchFamily="34" charset="0"/>
                <a:ea typeface="Calibri" panose="020F0502020204030204" pitchFamily="34" charset="0"/>
                <a:cs typeface="Times New Roman" panose="02020603050405020304" pitchFamily="18" charset="0"/>
              </a:rPr>
              <a:t>Scenario #1</a:t>
            </a:r>
          </a:p>
          <a:p>
            <a:pPr marL="228600" marR="0">
              <a:lnSpc>
                <a:spcPct val="107000"/>
              </a:lnSpc>
              <a:spcBef>
                <a:spcPts val="0"/>
              </a:spcBef>
              <a:spcAft>
                <a:spcPts val="800"/>
              </a:spcAft>
            </a:pPr>
            <a:r>
              <a:rPr lang="en-US" sz="1000" dirty="0">
                <a:latin typeface="Calibri" panose="020F0502020204030204" pitchFamily="34" charset="0"/>
                <a:ea typeface="Calibri" panose="020F0502020204030204" pitchFamily="34" charset="0"/>
                <a:cs typeface="Times New Roman" panose="02020603050405020304" pitchFamily="18" charset="0"/>
              </a:rPr>
              <a:t>In a population of spiders, there is a protein that is coded in the DNA to make venom. In a particular spider, there was a protein variation due to a change in genetic code. This protein variation caused the spider’s venom to be stronger. The spiders could use their venom to help capture food or defend themselves against predators. This genetic variation was passed down to some offspring. Once a new predator insect was introduced into the environment many spiders became threatened. </a:t>
            </a:r>
          </a:p>
          <a:p>
            <a:pPr marL="228600" marR="0">
              <a:lnSpc>
                <a:spcPct val="107000"/>
              </a:lnSpc>
              <a:spcBef>
                <a:spcPts val="0"/>
              </a:spcBef>
              <a:spcAft>
                <a:spcPts val="800"/>
              </a:spcAft>
            </a:pPr>
            <a:r>
              <a:rPr lang="en-US" sz="1000" dirty="0">
                <a:latin typeface="Calibri" panose="020F0502020204030204" pitchFamily="34" charset="0"/>
                <a:ea typeface="Calibri" panose="020F0502020204030204" pitchFamily="34" charset="0"/>
                <a:cs typeface="Times New Roman" panose="02020603050405020304" pitchFamily="18" charset="0"/>
              </a:rPr>
              <a:t>On your paper, write the following from this scenario:</a:t>
            </a:r>
          </a:p>
          <a:p>
            <a:pPr marL="228600" marR="0">
              <a:lnSpc>
                <a:spcPct val="107000"/>
              </a:lnSpc>
              <a:spcBef>
                <a:spcPts val="0"/>
              </a:spcBef>
              <a:spcAft>
                <a:spcPts val="800"/>
              </a:spcAft>
            </a:pPr>
            <a:r>
              <a:rPr lang="en-US" sz="1000" dirty="0">
                <a:latin typeface="Calibri" panose="020F0502020204030204" pitchFamily="34" charset="0"/>
                <a:ea typeface="Calibri" panose="020F0502020204030204" pitchFamily="34" charset="0"/>
                <a:cs typeface="Times New Roman" panose="02020603050405020304" pitchFamily="18" charset="0"/>
              </a:rPr>
              <a:t>The number for your scenario.  (Scenario 1, 2, or 3)</a:t>
            </a:r>
          </a:p>
          <a:p>
            <a:pPr marL="742950" marR="0" lvl="1" indent="-285750">
              <a:lnSpc>
                <a:spcPct val="107000"/>
              </a:lnSpc>
              <a:spcBef>
                <a:spcPts val="0"/>
              </a:spcBef>
              <a:spcAft>
                <a:spcPts val="0"/>
              </a:spcAft>
              <a:buFont typeface="Courier New" panose="02070309020205020404" pitchFamily="49" charset="0"/>
              <a:buChar char="o"/>
            </a:pPr>
            <a:r>
              <a:rPr lang="en-US" sz="1000" dirty="0">
                <a:latin typeface="Calibri" panose="020F0502020204030204" pitchFamily="34" charset="0"/>
                <a:ea typeface="Times New Roman" panose="02020603050405020304" pitchFamily="18" charset="0"/>
                <a:cs typeface="Calibri" panose="020F0502020204030204" pitchFamily="34" charset="0"/>
              </a:rPr>
              <a:t>population variation </a:t>
            </a:r>
            <a:endParaRPr lang="en-US" sz="1000" dirty="0">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000" dirty="0">
                <a:latin typeface="Calibri" panose="020F0502020204030204" pitchFamily="34" charset="0"/>
                <a:ea typeface="Times New Roman" panose="02020603050405020304" pitchFamily="18" charset="0"/>
                <a:cs typeface="Calibri" panose="020F0502020204030204" pitchFamily="34" charset="0"/>
              </a:rPr>
              <a:t>struggle for the organism</a:t>
            </a:r>
            <a:endParaRPr lang="en-US" sz="1000" dirty="0">
              <a:latin typeface="Calibri" panose="020F0502020204030204" pitchFamily="34" charset="0"/>
              <a:ea typeface="Calibri" panose="020F0502020204030204" pitchFamily="34" charset="0"/>
              <a:cs typeface="Times New Roman" panose="02020603050405020304" pitchFamily="18" charset="0"/>
            </a:endParaRPr>
          </a:p>
          <a:p>
            <a:pPr marL="914400" marR="0">
              <a:lnSpc>
                <a:spcPct val="107000"/>
              </a:lnSpc>
              <a:spcBef>
                <a:spcPts val="0"/>
              </a:spcBef>
              <a:spcAft>
                <a:spcPts val="0"/>
              </a:spcAft>
            </a:pPr>
            <a:r>
              <a:rPr lang="en-US" sz="1000" dirty="0">
                <a:latin typeface="Calibri" panose="020F0502020204030204" pitchFamily="34" charset="0"/>
                <a:ea typeface="Times New Roman" panose="02020603050405020304" pitchFamily="18" charset="0"/>
                <a:cs typeface="Calibri" panose="020F0502020204030204" pitchFamily="34" charset="0"/>
              </a:rPr>
              <a:t> </a:t>
            </a:r>
            <a:endParaRPr lang="en-US" sz="1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000" dirty="0">
                <a:latin typeface="Calibri" panose="020F0502020204030204" pitchFamily="34" charset="0"/>
                <a:ea typeface="Times New Roman" panose="02020603050405020304" pitchFamily="18" charset="0"/>
                <a:cs typeface="Calibri" panose="020F0502020204030204" pitchFamily="34" charset="0"/>
              </a:rPr>
              <a:t>Then illustrate the scenario on the paper (showing the environment, struggle to survive, and variation within the population) </a:t>
            </a:r>
            <a:endParaRPr lang="en-US" sz="1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000" dirty="0">
                <a:latin typeface="Calibri" panose="020F0502020204030204" pitchFamily="34" charset="0"/>
                <a:ea typeface="Times New Roman" panose="02020603050405020304" pitchFamily="18" charset="0"/>
                <a:cs typeface="Calibri" panose="020F0502020204030204" pitchFamily="34" charset="0"/>
              </a:rPr>
              <a:t>Next predict and illustrate the future population in the same scenario</a:t>
            </a:r>
            <a:endParaRPr lang="en-US" sz="1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000" dirty="0">
                <a:latin typeface="Calibri" panose="020F0502020204030204" pitchFamily="34" charset="0"/>
                <a:ea typeface="Times New Roman" panose="02020603050405020304" pitchFamily="18" charset="0"/>
                <a:cs typeface="Calibri" panose="020F0502020204030204" pitchFamily="34" charset="0"/>
              </a:rPr>
              <a:t>Last write a caption below both pictures to explain </a:t>
            </a:r>
            <a:endParaRPr lang="en-US" sz="1000" dirty="0">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000" dirty="0">
                <a:latin typeface="Calibri" panose="020F0502020204030204" pitchFamily="34" charset="0"/>
                <a:ea typeface="Times New Roman" panose="02020603050405020304" pitchFamily="18" charset="0"/>
                <a:cs typeface="Calibri" panose="020F0502020204030204" pitchFamily="34" charset="0"/>
              </a:rPr>
              <a:t>the struggle to survive and what is causing the struggle</a:t>
            </a:r>
            <a:endParaRPr lang="en-US" sz="1000" dirty="0">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000" dirty="0">
                <a:latin typeface="Calibri" panose="020F0502020204030204" pitchFamily="34" charset="0"/>
                <a:ea typeface="Times New Roman" panose="02020603050405020304" pitchFamily="18" charset="0"/>
                <a:cs typeface="Calibri" panose="020F0502020204030204" pitchFamily="34" charset="0"/>
              </a:rPr>
              <a:t>population variation.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Rectangle 3">
            <a:extLst>
              <a:ext uri="{FF2B5EF4-FFF2-40B4-BE49-F238E27FC236}">
                <a16:creationId xmlns:a16="http://schemas.microsoft.com/office/drawing/2014/main" id="{192BF7E1-D855-4832-A044-930285743D03}"/>
              </a:ext>
            </a:extLst>
          </p:cNvPr>
          <p:cNvSpPr/>
          <p:nvPr/>
        </p:nvSpPr>
        <p:spPr>
          <a:xfrm>
            <a:off x="4155347" y="1451295"/>
            <a:ext cx="3352800" cy="3953262"/>
          </a:xfrm>
          <a:prstGeom prst="rect">
            <a:avLst/>
          </a:prstGeom>
        </p:spPr>
        <p:txBody>
          <a:bodyPr wrap="square">
            <a:spAutoFit/>
          </a:bodyPr>
          <a:lstStyle/>
          <a:p>
            <a:pPr marL="228600" marR="0">
              <a:lnSpc>
                <a:spcPct val="107000"/>
              </a:lnSpc>
              <a:spcBef>
                <a:spcPts val="0"/>
              </a:spcBef>
              <a:spcAft>
                <a:spcPts val="800"/>
              </a:spcAft>
            </a:pPr>
            <a:r>
              <a:rPr lang="en-US" sz="1000" dirty="0">
                <a:latin typeface="Calibri" panose="020F0502020204030204" pitchFamily="34" charset="0"/>
                <a:ea typeface="Calibri" panose="020F0502020204030204" pitchFamily="34" charset="0"/>
                <a:cs typeface="Times New Roman" panose="02020603050405020304" pitchFamily="18" charset="0"/>
              </a:rPr>
              <a:t>Scenario #2</a:t>
            </a:r>
          </a:p>
          <a:p>
            <a:pPr marL="228600" marR="0">
              <a:lnSpc>
                <a:spcPct val="107000"/>
              </a:lnSpc>
              <a:spcBef>
                <a:spcPts val="0"/>
              </a:spcBef>
              <a:spcAft>
                <a:spcPts val="800"/>
              </a:spcAft>
            </a:pPr>
            <a:r>
              <a:rPr lang="en-US" sz="1000" dirty="0">
                <a:latin typeface="Calibri" panose="020F0502020204030204" pitchFamily="34" charset="0"/>
                <a:ea typeface="Calibri" panose="020F0502020204030204" pitchFamily="34" charset="0"/>
                <a:cs typeface="Times New Roman" panose="02020603050405020304" pitchFamily="18" charset="0"/>
              </a:rPr>
              <a:t>In a population of pigeons, there are genotypes for iridescent feathers and non-iridescent feathers. The females of the population tend to choose mates with iridescent feathers over those with non-iridescent feathers. Over time, 75% of the female population continually chose mates with iridescent feathers. </a:t>
            </a:r>
          </a:p>
          <a:p>
            <a:pPr marL="228600" marR="0">
              <a:lnSpc>
                <a:spcPct val="107000"/>
              </a:lnSpc>
              <a:spcBef>
                <a:spcPts val="0"/>
              </a:spcBef>
              <a:spcAft>
                <a:spcPts val="800"/>
              </a:spcAft>
            </a:pPr>
            <a:r>
              <a:rPr lang="en-US" sz="1000" dirty="0">
                <a:latin typeface="Calibri" panose="020F0502020204030204" pitchFamily="34" charset="0"/>
                <a:ea typeface="Calibri" panose="020F0502020204030204" pitchFamily="34" charset="0"/>
                <a:cs typeface="Times New Roman" panose="02020603050405020304" pitchFamily="18" charset="0"/>
              </a:rPr>
              <a:t>On your paper, write the following from this scenario:</a:t>
            </a:r>
          </a:p>
          <a:p>
            <a:pPr marL="228600" marR="0">
              <a:lnSpc>
                <a:spcPct val="107000"/>
              </a:lnSpc>
              <a:spcBef>
                <a:spcPts val="0"/>
              </a:spcBef>
              <a:spcAft>
                <a:spcPts val="800"/>
              </a:spcAft>
            </a:pPr>
            <a:r>
              <a:rPr lang="en-US" sz="1000" dirty="0">
                <a:latin typeface="Calibri" panose="020F0502020204030204" pitchFamily="34" charset="0"/>
                <a:ea typeface="Calibri" panose="020F0502020204030204" pitchFamily="34" charset="0"/>
                <a:cs typeface="Times New Roman" panose="02020603050405020304" pitchFamily="18" charset="0"/>
              </a:rPr>
              <a:t>The number for your scenario.  (Scenario 1, 2, or 3)</a:t>
            </a:r>
          </a:p>
          <a:p>
            <a:pPr marL="742950" marR="0" lvl="1" indent="-285750">
              <a:lnSpc>
                <a:spcPct val="107000"/>
              </a:lnSpc>
              <a:spcBef>
                <a:spcPts val="0"/>
              </a:spcBef>
              <a:spcAft>
                <a:spcPts val="0"/>
              </a:spcAft>
              <a:buFont typeface="Courier New" panose="02070309020205020404" pitchFamily="49" charset="0"/>
              <a:buChar char="o"/>
            </a:pPr>
            <a:r>
              <a:rPr lang="en-US" sz="1000" dirty="0">
                <a:latin typeface="Calibri" panose="020F0502020204030204" pitchFamily="34" charset="0"/>
                <a:ea typeface="Times New Roman" panose="02020603050405020304" pitchFamily="18" charset="0"/>
                <a:cs typeface="Calibri" panose="020F0502020204030204" pitchFamily="34" charset="0"/>
              </a:rPr>
              <a:t>population variation </a:t>
            </a:r>
            <a:endParaRPr lang="en-US" sz="1000" dirty="0">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000" dirty="0">
                <a:latin typeface="Calibri" panose="020F0502020204030204" pitchFamily="34" charset="0"/>
                <a:ea typeface="Times New Roman" panose="02020603050405020304" pitchFamily="18" charset="0"/>
                <a:cs typeface="Calibri" panose="020F0502020204030204" pitchFamily="34" charset="0"/>
              </a:rPr>
              <a:t>struggle for the organism</a:t>
            </a:r>
            <a:endParaRPr lang="en-US" sz="1000" dirty="0">
              <a:latin typeface="Calibri" panose="020F0502020204030204" pitchFamily="34" charset="0"/>
              <a:ea typeface="Calibri" panose="020F0502020204030204" pitchFamily="34" charset="0"/>
              <a:cs typeface="Times New Roman" panose="02020603050405020304" pitchFamily="18" charset="0"/>
            </a:endParaRPr>
          </a:p>
          <a:p>
            <a:pPr marL="914400" marR="0">
              <a:lnSpc>
                <a:spcPct val="107000"/>
              </a:lnSpc>
              <a:spcBef>
                <a:spcPts val="0"/>
              </a:spcBef>
              <a:spcAft>
                <a:spcPts val="0"/>
              </a:spcAft>
            </a:pPr>
            <a:r>
              <a:rPr lang="en-US" sz="1000" dirty="0">
                <a:latin typeface="Calibri" panose="020F0502020204030204" pitchFamily="34" charset="0"/>
                <a:ea typeface="Times New Roman" panose="02020603050405020304" pitchFamily="18" charset="0"/>
                <a:cs typeface="Calibri" panose="020F0502020204030204" pitchFamily="34" charset="0"/>
              </a:rPr>
              <a:t> </a:t>
            </a:r>
            <a:endParaRPr lang="en-US" sz="1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000" dirty="0">
                <a:latin typeface="Calibri" panose="020F0502020204030204" pitchFamily="34" charset="0"/>
                <a:ea typeface="Times New Roman" panose="02020603050405020304" pitchFamily="18" charset="0"/>
                <a:cs typeface="Calibri" panose="020F0502020204030204" pitchFamily="34" charset="0"/>
              </a:rPr>
              <a:t>Then illustrate the scenario on the paper (showing the environment, struggle to survive, and variation within the population) </a:t>
            </a:r>
            <a:endParaRPr lang="en-US" sz="1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000" dirty="0">
                <a:latin typeface="Calibri" panose="020F0502020204030204" pitchFamily="34" charset="0"/>
                <a:ea typeface="Times New Roman" panose="02020603050405020304" pitchFamily="18" charset="0"/>
                <a:cs typeface="Calibri" panose="020F0502020204030204" pitchFamily="34" charset="0"/>
              </a:rPr>
              <a:t>Next predict and illustrate the future population in the same scenario</a:t>
            </a:r>
            <a:endParaRPr lang="en-US" sz="1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000" dirty="0">
                <a:latin typeface="Calibri" panose="020F0502020204030204" pitchFamily="34" charset="0"/>
                <a:ea typeface="Times New Roman" panose="02020603050405020304" pitchFamily="18" charset="0"/>
                <a:cs typeface="Calibri" panose="020F0502020204030204" pitchFamily="34" charset="0"/>
              </a:rPr>
              <a:t>Last write a caption below both pictures to explain </a:t>
            </a:r>
            <a:endParaRPr lang="en-US" sz="1000" dirty="0">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000" dirty="0">
                <a:latin typeface="Calibri" panose="020F0502020204030204" pitchFamily="34" charset="0"/>
                <a:ea typeface="Times New Roman" panose="02020603050405020304" pitchFamily="18" charset="0"/>
                <a:cs typeface="Calibri" panose="020F0502020204030204" pitchFamily="34" charset="0"/>
              </a:rPr>
              <a:t>the struggle to survive and what is causing the struggle</a:t>
            </a:r>
            <a:endParaRPr lang="en-US" sz="1000" dirty="0">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000" dirty="0">
                <a:latin typeface="Calibri" panose="020F0502020204030204" pitchFamily="34" charset="0"/>
                <a:ea typeface="Times New Roman" panose="02020603050405020304" pitchFamily="18" charset="0"/>
                <a:cs typeface="Calibri" panose="020F0502020204030204" pitchFamily="34" charset="0"/>
              </a:rPr>
              <a:t>population variation.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angle 4">
            <a:extLst>
              <a:ext uri="{FF2B5EF4-FFF2-40B4-BE49-F238E27FC236}">
                <a16:creationId xmlns:a16="http://schemas.microsoft.com/office/drawing/2014/main" id="{58E896C1-F076-4092-86E0-53794690B236}"/>
              </a:ext>
            </a:extLst>
          </p:cNvPr>
          <p:cNvSpPr/>
          <p:nvPr/>
        </p:nvSpPr>
        <p:spPr>
          <a:xfrm>
            <a:off x="8000300" y="1451295"/>
            <a:ext cx="3274503" cy="4643451"/>
          </a:xfrm>
          <a:prstGeom prst="rect">
            <a:avLst/>
          </a:prstGeom>
        </p:spPr>
        <p:txBody>
          <a:bodyPr wrap="square">
            <a:spAutoFit/>
          </a:bodyPr>
          <a:lstStyle/>
          <a:p>
            <a:pPr marL="228600" marR="0">
              <a:lnSpc>
                <a:spcPct val="107000"/>
              </a:lnSpc>
              <a:spcBef>
                <a:spcPts val="0"/>
              </a:spcBef>
              <a:spcAft>
                <a:spcPts val="800"/>
              </a:spcAft>
            </a:pPr>
            <a:r>
              <a:rPr lang="en-US" sz="1000" dirty="0">
                <a:latin typeface="Calibri" panose="020F0502020204030204" pitchFamily="34" charset="0"/>
                <a:ea typeface="Calibri" panose="020F0502020204030204" pitchFamily="34" charset="0"/>
                <a:cs typeface="Times New Roman" panose="02020603050405020304" pitchFamily="18" charset="0"/>
              </a:rPr>
              <a:t>Scenario #3</a:t>
            </a:r>
          </a:p>
          <a:p>
            <a:pPr marL="228600" marR="0">
              <a:lnSpc>
                <a:spcPct val="107000"/>
              </a:lnSpc>
              <a:spcBef>
                <a:spcPts val="0"/>
              </a:spcBef>
              <a:spcAft>
                <a:spcPts val="800"/>
              </a:spcAft>
            </a:pPr>
            <a:r>
              <a:rPr lang="en-US" sz="1000" dirty="0">
                <a:latin typeface="Calibri" panose="020F0502020204030204" pitchFamily="34" charset="0"/>
                <a:ea typeface="Calibri" panose="020F0502020204030204" pitchFamily="34" charset="0"/>
                <a:cs typeface="Times New Roman" panose="02020603050405020304" pitchFamily="18" charset="0"/>
              </a:rPr>
              <a:t>In 2000 Baker farms planted 20 acres of soybean plants. At end of the season the farmer noticed many of his plants had be eaten by insects. The following year he planted the same amount of soybean plants, but he treated his crops with an insecticide. The insecticide was only 93% effective on the insects sprayed. The farmer continued this process for the next 4 years. In 2005 the farmer noticed once again that his soybean plants were being destroyed by insects.</a:t>
            </a:r>
          </a:p>
          <a:p>
            <a:pPr marL="228600" marR="0">
              <a:lnSpc>
                <a:spcPct val="107000"/>
              </a:lnSpc>
              <a:spcBef>
                <a:spcPts val="0"/>
              </a:spcBef>
              <a:spcAft>
                <a:spcPts val="800"/>
              </a:spcAft>
            </a:pPr>
            <a:r>
              <a:rPr lang="en-US" sz="1000" dirty="0">
                <a:latin typeface="Calibri" panose="020F0502020204030204" pitchFamily="34" charset="0"/>
                <a:ea typeface="Calibri" panose="020F0502020204030204" pitchFamily="34" charset="0"/>
                <a:cs typeface="Times New Roman" panose="02020603050405020304" pitchFamily="18" charset="0"/>
              </a:rPr>
              <a:t>On your paper, write the following from this scenario:</a:t>
            </a:r>
          </a:p>
          <a:p>
            <a:pPr marL="228600" marR="0">
              <a:lnSpc>
                <a:spcPct val="107000"/>
              </a:lnSpc>
              <a:spcBef>
                <a:spcPts val="0"/>
              </a:spcBef>
              <a:spcAft>
                <a:spcPts val="800"/>
              </a:spcAft>
            </a:pPr>
            <a:r>
              <a:rPr lang="en-US" sz="1000" dirty="0">
                <a:latin typeface="Calibri" panose="020F0502020204030204" pitchFamily="34" charset="0"/>
                <a:ea typeface="Calibri" panose="020F0502020204030204" pitchFamily="34" charset="0"/>
                <a:cs typeface="Times New Roman" panose="02020603050405020304" pitchFamily="18" charset="0"/>
              </a:rPr>
              <a:t>The number for your scenario.  (Scenario 1, 2, or 3)</a:t>
            </a:r>
          </a:p>
          <a:p>
            <a:pPr marL="742950" marR="0" lvl="1" indent="-285750">
              <a:lnSpc>
                <a:spcPct val="107000"/>
              </a:lnSpc>
              <a:spcBef>
                <a:spcPts val="0"/>
              </a:spcBef>
              <a:spcAft>
                <a:spcPts val="0"/>
              </a:spcAft>
              <a:buFont typeface="Courier New" panose="02070309020205020404" pitchFamily="49" charset="0"/>
              <a:buChar char="o"/>
            </a:pPr>
            <a:r>
              <a:rPr lang="en-US" sz="1000" dirty="0">
                <a:latin typeface="Calibri" panose="020F0502020204030204" pitchFamily="34" charset="0"/>
                <a:ea typeface="Times New Roman" panose="02020603050405020304" pitchFamily="18" charset="0"/>
                <a:cs typeface="Calibri" panose="020F0502020204030204" pitchFamily="34" charset="0"/>
              </a:rPr>
              <a:t>population variation </a:t>
            </a:r>
            <a:endParaRPr lang="en-US" sz="1000" dirty="0">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000" dirty="0">
                <a:latin typeface="Calibri" panose="020F0502020204030204" pitchFamily="34" charset="0"/>
                <a:ea typeface="Times New Roman" panose="02020603050405020304" pitchFamily="18" charset="0"/>
                <a:cs typeface="Calibri" panose="020F0502020204030204" pitchFamily="34" charset="0"/>
              </a:rPr>
              <a:t>struggle for the organism</a:t>
            </a:r>
            <a:endParaRPr lang="en-US" sz="1000" dirty="0">
              <a:latin typeface="Calibri" panose="020F0502020204030204" pitchFamily="34" charset="0"/>
              <a:ea typeface="Calibri" panose="020F0502020204030204" pitchFamily="34" charset="0"/>
              <a:cs typeface="Times New Roman" panose="02020603050405020304" pitchFamily="18" charset="0"/>
            </a:endParaRPr>
          </a:p>
          <a:p>
            <a:pPr marL="914400" marR="0">
              <a:lnSpc>
                <a:spcPct val="107000"/>
              </a:lnSpc>
              <a:spcBef>
                <a:spcPts val="0"/>
              </a:spcBef>
              <a:spcAft>
                <a:spcPts val="0"/>
              </a:spcAft>
            </a:pPr>
            <a:r>
              <a:rPr lang="en-US" sz="1000" dirty="0">
                <a:latin typeface="Calibri" panose="020F0502020204030204" pitchFamily="34" charset="0"/>
                <a:ea typeface="Times New Roman" panose="02020603050405020304" pitchFamily="18" charset="0"/>
                <a:cs typeface="Calibri" panose="020F0502020204030204" pitchFamily="34" charset="0"/>
              </a:rPr>
              <a:t> </a:t>
            </a:r>
            <a:endParaRPr lang="en-US" sz="1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000" dirty="0">
                <a:latin typeface="Calibri" panose="020F0502020204030204" pitchFamily="34" charset="0"/>
                <a:ea typeface="Times New Roman" panose="02020603050405020304" pitchFamily="18" charset="0"/>
                <a:cs typeface="Calibri" panose="020F0502020204030204" pitchFamily="34" charset="0"/>
              </a:rPr>
              <a:t>Then illustrate the scenario on the paper (showing the environment, struggle to survive, and variation within the population) </a:t>
            </a:r>
            <a:endParaRPr lang="en-US" sz="1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000" dirty="0">
                <a:latin typeface="Calibri" panose="020F0502020204030204" pitchFamily="34" charset="0"/>
                <a:ea typeface="Times New Roman" panose="02020603050405020304" pitchFamily="18" charset="0"/>
                <a:cs typeface="Calibri" panose="020F0502020204030204" pitchFamily="34" charset="0"/>
              </a:rPr>
              <a:t>Next predict and illustrate the future population in the same scenario</a:t>
            </a:r>
            <a:endParaRPr lang="en-US" sz="1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000" dirty="0">
                <a:latin typeface="Calibri" panose="020F0502020204030204" pitchFamily="34" charset="0"/>
                <a:ea typeface="Times New Roman" panose="02020603050405020304" pitchFamily="18" charset="0"/>
                <a:cs typeface="Calibri" panose="020F0502020204030204" pitchFamily="34" charset="0"/>
              </a:rPr>
              <a:t>Last write a caption below both pictures to explain </a:t>
            </a:r>
            <a:endParaRPr lang="en-US" sz="1000" dirty="0">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000" dirty="0">
                <a:latin typeface="Calibri" panose="020F0502020204030204" pitchFamily="34" charset="0"/>
                <a:ea typeface="Times New Roman" panose="02020603050405020304" pitchFamily="18" charset="0"/>
                <a:cs typeface="Calibri" panose="020F0502020204030204" pitchFamily="34" charset="0"/>
              </a:rPr>
              <a:t>the struggle to survive and what is causing the struggle</a:t>
            </a:r>
            <a:endParaRPr lang="en-US" sz="1000" dirty="0">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200" dirty="0">
                <a:latin typeface="Calibri" panose="020F0502020204030204" pitchFamily="34" charset="0"/>
                <a:ea typeface="Times New Roman" panose="02020603050405020304" pitchFamily="18" charset="0"/>
                <a:cs typeface="Calibri" panose="020F0502020204030204" pitchFamily="34" charset="0"/>
              </a:rPr>
              <a:t>population variation.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7989685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Custom 38">
      <a:dk1>
        <a:sysClr val="windowText" lastClr="000000"/>
      </a:dk1>
      <a:lt1>
        <a:sysClr val="window" lastClr="FFFFFF"/>
      </a:lt1>
      <a:dk2>
        <a:srgbClr val="505046"/>
      </a:dk2>
      <a:lt2>
        <a:srgbClr val="EEECE1"/>
      </a:lt2>
      <a:accent1>
        <a:srgbClr val="EE462D"/>
      </a:accent1>
      <a:accent2>
        <a:srgbClr val="595A85"/>
      </a:accent2>
      <a:accent3>
        <a:srgbClr val="8D6F5B"/>
      </a:accent3>
      <a:accent4>
        <a:srgbClr val="FABD2F"/>
      </a:accent4>
      <a:accent5>
        <a:srgbClr val="AF8073"/>
      </a:accent5>
      <a:accent6>
        <a:srgbClr val="787880"/>
      </a:accent6>
      <a:hlink>
        <a:srgbClr val="CC8D00"/>
      </a:hlink>
      <a:folHlink>
        <a:srgbClr val="82829E"/>
      </a:folHlink>
    </a:clrScheme>
    <a:fontScheme name="Savon">
      <a:majorFont>
        <a:latin typeface="Avenir Next LT Pro Light"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venir Next LT Pro"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ONE.pptx" id="{5330A5D3-B581-4B4A-9313-9275B6EF2E52}" vid="{516C64E9-C0AA-46DA-9991-9C0EC881A8B4}"/>
    </a:ext>
  </a:extLst>
</a:theme>
</file>

<file path=docProps/app.xml><?xml version="1.0" encoding="utf-8"?>
<Properties xmlns="http://schemas.openxmlformats.org/officeDocument/2006/extended-properties" xmlns:vt="http://schemas.openxmlformats.org/officeDocument/2006/docPropsVTypes">
  <Template/>
  <TotalTime>0</TotalTime>
  <Words>409</Words>
  <Application>Microsoft Office PowerPoint</Application>
  <PresentationFormat>Widescreen</PresentationFormat>
  <Paragraphs>47</Paragraphs>
  <Slides>6</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vt:i4>
      </vt:variant>
    </vt:vector>
  </HeadingPairs>
  <TitlesOfParts>
    <vt:vector size="14" baseType="lpstr">
      <vt:lpstr>Arial</vt:lpstr>
      <vt:lpstr>Avenir Next LT Pro</vt:lpstr>
      <vt:lpstr>Avenir Next LT Pro Light</vt:lpstr>
      <vt:lpstr>Calibri</vt:lpstr>
      <vt:lpstr>Courier New</vt:lpstr>
      <vt:lpstr>Garamond</vt:lpstr>
      <vt:lpstr>Symbol</vt:lpstr>
      <vt:lpstr>SavonVTI</vt:lpstr>
      <vt:lpstr>Phenotypic Variation</vt:lpstr>
      <vt:lpstr>Using this diagram to identify which bird can fly but does not perch on trees or roost.</vt:lpstr>
      <vt:lpstr>Quiz in Masteryconnect</vt:lpstr>
      <vt:lpstr>Notebook check in teams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2022-03-07T15:52:26Z</dcterms:created>
  <dcterms:modified xsi:type="dcterms:W3CDTF">2022-03-07T17:50:56Z</dcterms:modified>
</cp:coreProperties>
</file>